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4"/>
  </p:notesMasterIdLst>
  <p:sldIdLst>
    <p:sldId id="256" r:id="rId2"/>
    <p:sldId id="312" r:id="rId3"/>
    <p:sldId id="264" r:id="rId4"/>
    <p:sldId id="281" r:id="rId5"/>
    <p:sldId id="296" r:id="rId6"/>
    <p:sldId id="292" r:id="rId7"/>
    <p:sldId id="290" r:id="rId8"/>
    <p:sldId id="275" r:id="rId9"/>
    <p:sldId id="276" r:id="rId10"/>
    <p:sldId id="291" r:id="rId11"/>
    <p:sldId id="293" r:id="rId12"/>
    <p:sldId id="294" r:id="rId13"/>
    <p:sldId id="269" r:id="rId14"/>
    <p:sldId id="272" r:id="rId15"/>
    <p:sldId id="268" r:id="rId16"/>
    <p:sldId id="273" r:id="rId17"/>
    <p:sldId id="257" r:id="rId18"/>
    <p:sldId id="302" r:id="rId19"/>
    <p:sldId id="306" r:id="rId20"/>
    <p:sldId id="307" r:id="rId21"/>
    <p:sldId id="311" r:id="rId22"/>
    <p:sldId id="259" r:id="rId23"/>
    <p:sldId id="303" r:id="rId24"/>
    <p:sldId id="304" r:id="rId25"/>
    <p:sldId id="308" r:id="rId26"/>
    <p:sldId id="309" r:id="rId27"/>
    <p:sldId id="310" r:id="rId28"/>
    <p:sldId id="298" r:id="rId29"/>
    <p:sldId id="299" r:id="rId30"/>
    <p:sldId id="300" r:id="rId31"/>
    <p:sldId id="301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on Yakovleff" initials="DY" lastIdx="2" clrIdx="0">
    <p:extLst>
      <p:ext uri="{19B8F6BF-5375-455C-9EA6-DF929625EA0E}">
        <p15:presenceInfo xmlns:p15="http://schemas.microsoft.com/office/powerpoint/2012/main" xmlns="" userId="S-1-5-21-1477563540-2853533961-3851237553-47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4058" autoAdjust="0"/>
  </p:normalViewPr>
  <p:slideViewPr>
    <p:cSldViewPr>
      <p:cViewPr varScale="1">
        <p:scale>
          <a:sx n="61" d="100"/>
          <a:sy n="61" d="100"/>
        </p:scale>
        <p:origin x="-174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7-11T14:32:28.810" idx="1">
    <p:pos x="10" y="10"/>
    <p:text>Suggest we delete these 3</p:text>
    <p:extLst>
      <p:ext uri="{C676402C-5697-4E1C-873F-D02D1690AC5C}">
        <p15:threadingInfo xmlns:p15="http://schemas.microsoft.com/office/powerpoint/2012/main" xmlns="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74C185-5273-4F1B-91C9-2DFBF480621A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E2485-4895-49D4-8DE8-59DC8EB34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06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Note: The photos on the title</a:t>
            </a:r>
            <a:r>
              <a:rPr lang="en-US" b="1" baseline="0" dirty="0">
                <a:solidFill>
                  <a:schemeClr val="accent6">
                    <a:lumMod val="75000"/>
                  </a:schemeClr>
                </a:solidFill>
              </a:rPr>
              <a:t> slide are place holders. Replace them with photos relevant to your presentation.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401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468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7071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551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2069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16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970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Note: The photos on the title</a:t>
            </a:r>
            <a:r>
              <a:rPr lang="en-US" b="1" baseline="0" dirty="0">
                <a:solidFill>
                  <a:schemeClr val="accent6">
                    <a:lumMod val="75000"/>
                  </a:schemeClr>
                </a:solidFill>
              </a:rPr>
              <a:t> slide are place holders. Replace them with photos relevant to your presentation.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E2485-4895-49D4-8DE8-59DC8EB345F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5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611868"/>
            <a:ext cx="9144000" cy="2971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659868"/>
            <a:ext cx="9144000" cy="990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29069" y="2133600"/>
            <a:ext cx="7639493" cy="1905000"/>
          </a:xfrm>
        </p:spPr>
        <p:txBody>
          <a:bodyPr/>
          <a:lstStyle>
            <a:lvl1pPr algn="r">
              <a:defRPr cap="small" spc="100" baseline="0">
                <a:solidFill>
                  <a:schemeClr val="bg1"/>
                </a:solidFill>
                <a:latin typeface="Cambria" pitchFamily="18" charset="0"/>
                <a:cs typeface="Calibri" pitchFamily="34" charset="0"/>
              </a:defRPr>
            </a:lvl1pPr>
          </a:lstStyle>
          <a:p>
            <a:r>
              <a:rPr lang="en-US" dirty="0"/>
              <a:t>Click to edit title </a:t>
            </a:r>
            <a:br>
              <a:rPr lang="en-US" dirty="0"/>
            </a:br>
            <a:r>
              <a:rPr lang="en-US" dirty="0"/>
              <a:t>(two lines maximum)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599" y="4812268"/>
            <a:ext cx="7596963" cy="674132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3">
                    <a:lumMod val="40000"/>
                    <a:lumOff val="6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715000"/>
            <a:ext cx="7620000" cy="914400"/>
          </a:xfrm>
        </p:spPr>
        <p:txBody>
          <a:bodyPr vert="horz" lIns="91440" tIns="45720" rIns="91440" bIns="45720" rtlCol="0">
            <a:normAutofit/>
          </a:bodyPr>
          <a:lstStyle>
            <a:lvl1pPr algn="r">
              <a:def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Click to edit presenter info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500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04800"/>
            <a:ext cx="3276600" cy="9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6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87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5090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227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517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12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21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14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811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05107"/>
            <a:ext cx="9144000" cy="55289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2484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logo no tex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91319"/>
            <a:ext cx="2529840" cy="3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4BD-D84F-48B1-A523-F0F96068D85D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A6C6A-C2B3-4A3E-8418-9705CE1DF1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41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FB71-E497-45B8-BFD0-5FA16C5701B8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F8EB-4F76-4B5A-B3CB-4CB2543C85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7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  <p:sldLayoutId id="2147483655" r:id="rId4"/>
    <p:sldLayoutId id="2147483658" r:id="rId5"/>
    <p:sldLayoutId id="2147483660" r:id="rId6"/>
    <p:sldLayoutId id="2147483662" r:id="rId7"/>
    <p:sldLayoutId id="2147483663" r:id="rId8"/>
    <p:sldLayoutId id="2147483664" r:id="rId9"/>
    <p:sldLayoutId id="2147483665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60000"/>
              <a:lumOff val="40000"/>
            </a:schemeClr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6201" y="2514600"/>
            <a:ext cx="8915399" cy="2069068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Resiliency Along Maine’s Bluff Coastline: </a:t>
            </a:r>
            <a:r>
              <a:rPr lang="en-US" dirty="0" err="1"/>
              <a:t>Bustins</a:t>
            </a:r>
            <a:r>
              <a:rPr lang="en-US" dirty="0"/>
              <a:t> Island Case Study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201" y="4812268"/>
            <a:ext cx="8892362" cy="6741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Developing a Decision Tree and Coastal Stabilization Alternatives</a:t>
            </a:r>
          </a:p>
          <a:p>
            <a:r>
              <a:rPr lang="en-US" dirty="0"/>
              <a:t>Along Maine’s Casco Bay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Presented by Troy Barry, Fluvial Geomorphologist</a:t>
            </a:r>
          </a:p>
          <a:p>
            <a:pPr marL="0" indent="0">
              <a:buNone/>
            </a:pPr>
            <a:r>
              <a:rPr lang="en-US" dirty="0"/>
              <a:t>Damon Yakovleff, Environmental Planner</a:t>
            </a:r>
          </a:p>
          <a:p>
            <a:pPr marL="0" indent="0">
              <a:buNone/>
            </a:pPr>
            <a:r>
              <a:rPr lang="en-US" dirty="0"/>
              <a:t>July 14,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12513"/>
            <a:ext cx="3886200" cy="21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201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Intent to provide guidance: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ighlight>
                  <a:srgbClr val="008000"/>
                </a:highlight>
              </a:rPr>
              <a:t>Reconnaissance Level Assessment (RLA) (You are here!)</a:t>
            </a:r>
          </a:p>
          <a:p>
            <a:pPr lvl="1"/>
            <a:r>
              <a:rPr lang="en-US" dirty="0"/>
              <a:t>Desktop Review, Instability Rating</a:t>
            </a:r>
          </a:p>
          <a:p>
            <a:r>
              <a:rPr lang="en-US" dirty="0"/>
              <a:t>Prediction Level Assessment (PLA)</a:t>
            </a:r>
          </a:p>
          <a:p>
            <a:pPr lvl="1"/>
            <a:r>
              <a:rPr lang="en-US" dirty="0"/>
              <a:t>Focus Areas: Upland – Riparian - Intertidal</a:t>
            </a:r>
          </a:p>
          <a:p>
            <a:r>
              <a:rPr lang="en-US" dirty="0"/>
              <a:t>Design Level Assessment (DLA)</a:t>
            </a:r>
          </a:p>
          <a:p>
            <a:pPr lvl="1"/>
            <a:r>
              <a:rPr lang="en-US" dirty="0"/>
              <a:t>Conceptual Design</a:t>
            </a:r>
          </a:p>
          <a:p>
            <a:pPr lvl="1"/>
            <a:r>
              <a:rPr lang="en-US" dirty="0"/>
              <a:t>Living Shoreline and/or Soft Stabilization approach</a:t>
            </a:r>
          </a:p>
        </p:txBody>
      </p:sp>
    </p:spTree>
    <p:extLst>
      <p:ext uri="{BB962C8B-B14F-4D97-AF65-F5344CB8AC3E}">
        <p14:creationId xmlns:p14="http://schemas.microsoft.com/office/powerpoint/2010/main" xmlns="" val="421409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1295400"/>
            <a:ext cx="4489313" cy="297179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Stabilization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/>
              <a:t>Riprap</a:t>
            </a:r>
          </a:p>
          <a:p>
            <a:r>
              <a:rPr lang="en-US" dirty="0"/>
              <a:t>Bulkheads</a:t>
            </a:r>
          </a:p>
          <a:p>
            <a:r>
              <a:rPr lang="en-US" dirty="0"/>
              <a:t>Jetties &amp; Groins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778" y="2971800"/>
            <a:ext cx="3962400" cy="2971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0736" y="3730435"/>
            <a:ext cx="4924486" cy="248443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xmlns="" val="41812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1600200"/>
            <a:ext cx="3962398" cy="29717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432" y="2755090"/>
            <a:ext cx="4245429" cy="33893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Traditional Stabilization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638"/>
            <a:ext cx="6781800" cy="35353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Accelerated Erosion</a:t>
            </a:r>
          </a:p>
          <a:p>
            <a:r>
              <a:rPr lang="en-US" dirty="0"/>
              <a:t>New deposition pattern</a:t>
            </a:r>
          </a:p>
          <a:p>
            <a:r>
              <a:rPr lang="en-US" dirty="0"/>
              <a:t>Turbidity</a:t>
            </a:r>
          </a:p>
          <a:p>
            <a:r>
              <a:rPr lang="en-US" dirty="0"/>
              <a:t>Energy deflection</a:t>
            </a:r>
          </a:p>
          <a:p>
            <a:r>
              <a:rPr lang="en-US" dirty="0"/>
              <a:t>Sediment interference</a:t>
            </a:r>
          </a:p>
          <a:p>
            <a:r>
              <a:rPr lang="en-US" dirty="0"/>
              <a:t>Degrading fish habitat</a:t>
            </a:r>
          </a:p>
          <a:p>
            <a:r>
              <a:rPr lang="en-US" dirty="0"/>
              <a:t>Aquatic &amp; Terrestrial connectivity loss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9257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Ecological Advantages of </a:t>
            </a:r>
            <a:br>
              <a:rPr lang="en-US" dirty="0"/>
            </a:br>
            <a:r>
              <a:rPr lang="en-US" dirty="0"/>
              <a:t>Living Shorelines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Shallow water habitat = higher abundance and diversity of aquatic species both nearshore and offshore.  </a:t>
            </a:r>
          </a:p>
          <a:p>
            <a:r>
              <a:rPr lang="en-US" dirty="0"/>
              <a:t>Maintain a link between aquatic and upland habitats, providing shoreline access for wildlife and recreation.   </a:t>
            </a:r>
          </a:p>
          <a:p>
            <a:r>
              <a:rPr lang="en-US" dirty="0"/>
              <a:t>Maintains natural aesthetic. </a:t>
            </a:r>
          </a:p>
        </p:txBody>
      </p:sp>
    </p:spTree>
    <p:extLst>
      <p:ext uri="{BB962C8B-B14F-4D97-AF65-F5344CB8AC3E}">
        <p14:creationId xmlns:p14="http://schemas.microsoft.com/office/powerpoint/2010/main" xmlns="" val="2254274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Advantages of </a:t>
            </a:r>
            <a:br>
              <a:rPr lang="en-US" dirty="0"/>
            </a:br>
            <a:r>
              <a:rPr lang="en-US" dirty="0"/>
              <a:t>Living Shorelines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Improve water quality by settling sediments and filtering pollution.  </a:t>
            </a:r>
          </a:p>
          <a:p>
            <a:r>
              <a:rPr lang="en-US" dirty="0"/>
              <a:t>Absorb wave energy, storm surge and flood waters.  </a:t>
            </a:r>
          </a:p>
          <a:p>
            <a:r>
              <a:rPr lang="en-US" dirty="0"/>
              <a:t>Maintain natural shoreline dynamics and sand movement.  </a:t>
            </a:r>
          </a:p>
          <a:p>
            <a:r>
              <a:rPr lang="en-US" dirty="0"/>
              <a:t>Costs comparable to “structural” options</a:t>
            </a:r>
          </a:p>
        </p:txBody>
      </p:sp>
    </p:spTree>
    <p:extLst>
      <p:ext uri="{BB962C8B-B14F-4D97-AF65-F5344CB8AC3E}">
        <p14:creationId xmlns:p14="http://schemas.microsoft.com/office/powerpoint/2010/main" xmlns="" val="2179451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831"/>
            <a:ext cx="8229600" cy="606170"/>
          </a:xfrm>
        </p:spPr>
        <p:txBody>
          <a:bodyPr>
            <a:normAutofit fontScale="90000"/>
          </a:bodyPr>
          <a:lstStyle/>
          <a:p>
            <a:r>
              <a:rPr lang="en-US" dirty="0"/>
              <a:t>Conceptual Biomimicry</a:t>
            </a:r>
          </a:p>
        </p:txBody>
      </p:sp>
      <p:sp>
        <p:nvSpPr>
          <p:cNvPr id="1040" name="TextBox 1039"/>
          <p:cNvSpPr txBox="1"/>
          <p:nvPr/>
        </p:nvSpPr>
        <p:spPr>
          <a:xfrm>
            <a:off x="5715000" y="3505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Coir Logs &amp; Vegetation</a:t>
            </a:r>
          </a:p>
        </p:txBody>
      </p:sp>
      <p:sp>
        <p:nvSpPr>
          <p:cNvPr id="1044" name="TextBox 1043"/>
          <p:cNvSpPr txBox="1"/>
          <p:nvPr/>
        </p:nvSpPr>
        <p:spPr>
          <a:xfrm>
            <a:off x="1028321" y="3849822"/>
            <a:ext cx="337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Rootwads</a:t>
            </a:r>
            <a:r>
              <a:rPr lang="en-US" dirty="0">
                <a:solidFill>
                  <a:schemeClr val="bg1"/>
                </a:solidFill>
              </a:rPr>
              <a:t>, Brush Mattress, Vanes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42" y="1912512"/>
            <a:ext cx="7467716" cy="4243952"/>
          </a:xfrm>
          <a:prstGeom prst="rect">
            <a:avLst/>
          </a:prstGeom>
        </p:spPr>
      </p:pic>
      <p:pic>
        <p:nvPicPr>
          <p:cNvPr id="1043" name="Picture 10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068" y="974862"/>
            <a:ext cx="1729970" cy="1482775"/>
          </a:xfrm>
          <a:prstGeom prst="rect">
            <a:avLst/>
          </a:prstGeom>
        </p:spPr>
      </p:pic>
      <p:pic>
        <p:nvPicPr>
          <p:cNvPr id="53" name="Picture 5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185546" y="974862"/>
            <a:ext cx="1600200" cy="15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1012226"/>
            <a:ext cx="3447070" cy="1636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0" y="4480064"/>
            <a:ext cx="334282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66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38600" y="3048000"/>
            <a:ext cx="4079240" cy="305943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Stabilization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87" y="1066800"/>
            <a:ext cx="3962400" cy="53340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What works for ME </a:t>
            </a:r>
          </a:p>
          <a:p>
            <a:pPr lvl="1"/>
            <a:r>
              <a:rPr lang="en-US" dirty="0"/>
              <a:t>Each site is unique</a:t>
            </a:r>
          </a:p>
          <a:p>
            <a:pPr lvl="2"/>
            <a:r>
              <a:rPr lang="en-US" dirty="0"/>
              <a:t>RLA-PLA-DLA</a:t>
            </a:r>
          </a:p>
          <a:p>
            <a:pPr lvl="1"/>
            <a:r>
              <a:rPr lang="en-US" dirty="0"/>
              <a:t>Ecological &amp; Physical advantages</a:t>
            </a:r>
          </a:p>
          <a:p>
            <a:pPr lvl="1"/>
            <a:r>
              <a:rPr lang="en-US" dirty="0"/>
              <a:t>Project implementation, Collaboration &amp; Monitoring</a:t>
            </a:r>
          </a:p>
          <a:p>
            <a:r>
              <a:rPr lang="en-US" dirty="0"/>
              <a:t>Guidelines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1" y="1447800"/>
            <a:ext cx="2864498" cy="2667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171608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19200" y="609600"/>
            <a:ext cx="2879118" cy="1706562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to </a:t>
            </a:r>
            <a:r>
              <a:rPr lang="en-US" dirty="0" err="1"/>
              <a:t>Bustins</a:t>
            </a:r>
            <a:r>
              <a:rPr lang="en-US" dirty="0"/>
              <a:t> Island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918" y="0"/>
            <a:ext cx="4055082" cy="626694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048000"/>
            <a:ext cx="462799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512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400"/>
            <a:ext cx="3352800" cy="2163762"/>
          </a:xfrm>
        </p:spPr>
        <p:txBody>
          <a:bodyPr>
            <a:normAutofit/>
          </a:bodyPr>
          <a:lstStyle/>
          <a:p>
            <a:r>
              <a:rPr lang="en-US" dirty="0"/>
              <a:t>LiDAR Drainage Analysis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1206" y="76200"/>
            <a:ext cx="4816593" cy="6096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9725" t="52281" r="48926" b="14891"/>
          <a:stretch/>
        </p:blipFill>
        <p:spPr>
          <a:xfrm>
            <a:off x="723900" y="2438400"/>
            <a:ext cx="2819399" cy="3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691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73162"/>
          </a:xfrm>
        </p:spPr>
        <p:txBody>
          <a:bodyPr/>
          <a:lstStyle/>
          <a:p>
            <a:r>
              <a:rPr lang="en-US" dirty="0"/>
              <a:t>Site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4724399" cy="4343400"/>
          </a:xfrm>
        </p:spPr>
        <p:txBody>
          <a:bodyPr/>
          <a:lstStyle/>
          <a:p>
            <a:r>
              <a:rPr lang="en-US" dirty="0"/>
              <a:t>9 Bluff and 2 upland sites selected for analysis</a:t>
            </a:r>
          </a:p>
          <a:p>
            <a:r>
              <a:rPr lang="en-US" dirty="0"/>
              <a:t> Parameters analyzed</a:t>
            </a:r>
          </a:p>
          <a:p>
            <a:pPr lvl="1"/>
            <a:r>
              <a:rPr lang="en-US" dirty="0"/>
              <a:t>Hydrology</a:t>
            </a:r>
          </a:p>
          <a:p>
            <a:pPr lvl="1"/>
            <a:r>
              <a:rPr lang="en-US" dirty="0"/>
              <a:t>Stability (4-part assessment)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66088328"/>
              </p:ext>
            </p:extLst>
          </p:nvPr>
        </p:nvGraphicFramePr>
        <p:xfrm>
          <a:off x="5105400" y="76200"/>
          <a:ext cx="3962400" cy="6125449"/>
        </p:xfrm>
        <a:graphic>
          <a:graphicData uri="http://schemas.openxmlformats.org/presentationml/2006/ole">
            <p:oleObj spid="_x0000_s1033" name="Acrobat Document" r:id="rId3" imgW="9207000" imgH="13871880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37949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Building Resiliency Along Maine’s Coastline:  </a:t>
            </a:r>
          </a:p>
          <a:p>
            <a:pPr algn="ctr">
              <a:buNone/>
            </a:pP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</a:t>
            </a:r>
            <a:r>
              <a:rPr lang="en-US" sz="36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Bustins</a:t>
            </a: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Island Case Study Presentation</a:t>
            </a:r>
            <a:r>
              <a:rPr lang="en-US" sz="40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sponsored by the </a:t>
            </a:r>
          </a:p>
          <a:p>
            <a:pPr algn="ctr">
              <a:buNone/>
            </a:pPr>
            <a:r>
              <a:rPr lang="en-US" dirty="0" err="1" smtClean="0"/>
              <a:t>Bustins</a:t>
            </a:r>
            <a:r>
              <a:rPr lang="en-US" dirty="0" smtClean="0"/>
              <a:t> Island Landscape Committee 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in alignment with the  </a:t>
            </a:r>
            <a:r>
              <a:rPr lang="en-US" dirty="0" err="1" smtClean="0"/>
              <a:t>Bustins</a:t>
            </a:r>
            <a:r>
              <a:rPr lang="en-US" dirty="0" smtClean="0"/>
              <a:t> Island Comprehensive Plan 2012-2020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02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394" y="228600"/>
            <a:ext cx="3654909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1015620"/>
            <a:ext cx="2133600" cy="5009322"/>
          </a:xfrm>
        </p:spPr>
        <p:txBody>
          <a:bodyPr/>
          <a:lstStyle/>
          <a:p>
            <a:r>
              <a:rPr lang="en-US" dirty="0"/>
              <a:t>Study Sites 7, 8, 9: Address bluff erosion and upland discharge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699" y="914399"/>
            <a:ext cx="6554301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38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02" y="277951"/>
            <a:ext cx="8916396" cy="574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50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r>
              <a:rPr lang="en-US" dirty="0"/>
              <a:t>Vegetation vs Riprap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50" y="1064305"/>
            <a:ext cx="8732700" cy="4916187"/>
          </a:xfrm>
        </p:spPr>
      </p:pic>
      <p:sp>
        <p:nvSpPr>
          <p:cNvPr id="3" name="TextBox 2"/>
          <p:cNvSpPr txBox="1"/>
          <p:nvPr/>
        </p:nvSpPr>
        <p:spPr>
          <a:xfrm>
            <a:off x="762000" y="39001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Shoreline </a:t>
            </a:r>
          </a:p>
          <a:p>
            <a:r>
              <a:rPr lang="en-US" dirty="0">
                <a:solidFill>
                  <a:schemeClr val="bg1"/>
                </a:solidFill>
              </a:rPr>
              <a:t>w/ Vegetation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4038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Hardened Shoreline</a:t>
            </a:r>
          </a:p>
        </p:txBody>
      </p:sp>
    </p:spTree>
    <p:extLst>
      <p:ext uri="{BB962C8B-B14F-4D97-AF65-F5344CB8AC3E}">
        <p14:creationId xmlns:p14="http://schemas.microsoft.com/office/powerpoint/2010/main" xmlns="" val="530643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Bustins</a:t>
            </a:r>
            <a:r>
              <a:rPr lang="en-US" dirty="0"/>
              <a:t> Island Site Assessment Instability RLA (DRAFT 1 of 2)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44FEEFA-83C5-452E-A223-4188C76F2E6C}"/>
              </a:ext>
            </a:extLst>
          </p:cNvPr>
          <p:cNvCxnSpPr/>
          <p:nvPr/>
        </p:nvCxnSpPr>
        <p:spPr>
          <a:xfrm flipH="1">
            <a:off x="3300413" y="8966200"/>
            <a:ext cx="1125537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459" y="1219200"/>
            <a:ext cx="7249081" cy="49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39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Bustins</a:t>
            </a:r>
            <a:r>
              <a:rPr lang="en-US" dirty="0"/>
              <a:t> Island Site Assessment Instability RLA (DRAFT 2 of 2)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E44FEEFA-83C5-452E-A223-4188C76F2E6C}"/>
              </a:ext>
            </a:extLst>
          </p:cNvPr>
          <p:cNvCxnSpPr/>
          <p:nvPr/>
        </p:nvCxnSpPr>
        <p:spPr>
          <a:xfrm flipH="1">
            <a:off x="3300413" y="8966200"/>
            <a:ext cx="1125537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176" y="1219200"/>
            <a:ext cx="6941647" cy="49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95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3962400" cy="1020762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066800"/>
            <a:ext cx="61722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Implementation options: </a:t>
            </a:r>
          </a:p>
          <a:p>
            <a:pPr lvl="1"/>
            <a:r>
              <a:rPr lang="en-US" dirty="0"/>
              <a:t>NOAA Grant, administered by </a:t>
            </a:r>
            <a:r>
              <a:rPr lang="en-US" dirty="0" smtClean="0"/>
              <a:t>The Nature Conservancy</a:t>
            </a:r>
            <a:endParaRPr lang="en-US" dirty="0"/>
          </a:p>
          <a:p>
            <a:pPr lvl="1"/>
            <a:r>
              <a:rPr lang="en-US" dirty="0"/>
              <a:t>Local 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900" y="2667000"/>
            <a:ext cx="6134100" cy="345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0271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230" y="1295400"/>
            <a:ext cx="8039539" cy="4525963"/>
          </a:xfrm>
        </p:spPr>
      </p:pic>
    </p:spTree>
    <p:extLst>
      <p:ext uri="{BB962C8B-B14F-4D97-AF65-F5344CB8AC3E}">
        <p14:creationId xmlns:p14="http://schemas.microsoft.com/office/powerpoint/2010/main" xmlns="" val="2487837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n-US" dirty="0"/>
              <a:t>Extended Theoretical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787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Fluvial Geomorphic Principles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8475923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Fluvial geomorphology - interactions between bluff form and fluvial processes </a:t>
            </a:r>
          </a:p>
          <a:p>
            <a:r>
              <a:rPr lang="en-US" sz="2400" dirty="0"/>
              <a:t>Upland – Riparian – Intertidal are complex interrelationships</a:t>
            </a:r>
          </a:p>
          <a:p>
            <a:r>
              <a:rPr lang="en-US" sz="2400" dirty="0"/>
              <a:t>Independent variables – upland discharge, geology, soils, landform, fetch, bathymetry and climate</a:t>
            </a:r>
          </a:p>
          <a:p>
            <a:r>
              <a:rPr lang="en-US" sz="2400" dirty="0"/>
              <a:t>Dependent variables – bluff slope stability, width, height, pattern change through complex feedback mechanisms</a:t>
            </a:r>
          </a:p>
          <a:p>
            <a:r>
              <a:rPr lang="en-US" sz="2400" dirty="0"/>
              <a:t>Changes in any independent variables or dependent variables initiate adjustment processes in one or more of the dependent variables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18336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4989" cy="1935162"/>
          </a:xfrm>
        </p:spPr>
        <p:txBody>
          <a:bodyPr>
            <a:normAutofit fontScale="90000"/>
          </a:bodyPr>
          <a:lstStyle/>
          <a:p>
            <a:r>
              <a:rPr lang="en-US" dirty="0"/>
              <a:t>Instability Assessment Rating</a:t>
            </a:r>
            <a:br>
              <a:rPr lang="en-US" dirty="0"/>
            </a:br>
            <a:r>
              <a:rPr lang="en-US" dirty="0"/>
              <a:t>(PLA)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57600"/>
            <a:ext cx="3044989" cy="2468563"/>
          </a:xfrm>
        </p:spPr>
        <p:txBody>
          <a:bodyPr/>
          <a:lstStyle/>
          <a:p>
            <a:r>
              <a:rPr lang="en-US" dirty="0"/>
              <a:t>12 Parameters</a:t>
            </a:r>
          </a:p>
          <a:p>
            <a:r>
              <a:rPr lang="en-US" dirty="0"/>
              <a:t>Good (1): 1-15</a:t>
            </a:r>
          </a:p>
          <a:p>
            <a:r>
              <a:rPr lang="en-US" dirty="0"/>
              <a:t>Fair (2): 16-27</a:t>
            </a:r>
          </a:p>
          <a:p>
            <a:r>
              <a:rPr lang="en-US" dirty="0"/>
              <a:t>Poor (3): 28-36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2189" y="152400"/>
            <a:ext cx="5263822" cy="60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802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Resiliency Along Maine’s Coastline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Casco Bay Shorelines &amp; Erosion</a:t>
            </a:r>
          </a:p>
          <a:p>
            <a:r>
              <a:rPr lang="en-US" dirty="0"/>
              <a:t>Traditional Shoreline Stabilization Practices</a:t>
            </a:r>
          </a:p>
          <a:p>
            <a:r>
              <a:rPr lang="en-US" dirty="0"/>
              <a:t>Case Studies</a:t>
            </a:r>
          </a:p>
          <a:p>
            <a:pPr lvl="1"/>
            <a:r>
              <a:rPr lang="en-US" dirty="0"/>
              <a:t>Upland - Riparian - Intertidal</a:t>
            </a:r>
          </a:p>
          <a:p>
            <a:r>
              <a:rPr lang="en-US" dirty="0"/>
              <a:t>Living Shoreline or Soft Stabilization approach</a:t>
            </a:r>
          </a:p>
          <a:p>
            <a:pPr lvl="1"/>
            <a:r>
              <a:rPr lang="en-US" dirty="0"/>
              <a:t>Biomimicry</a:t>
            </a:r>
          </a:p>
          <a:p>
            <a:r>
              <a:rPr lang="en-US" dirty="0"/>
              <a:t>Shoreline Management Assessment (SMA)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4029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0391" y="228600"/>
            <a:ext cx="3020009" cy="2743200"/>
          </a:xfrm>
        </p:spPr>
        <p:txBody>
          <a:bodyPr>
            <a:normAutofit fontScale="90000"/>
          </a:bodyPr>
          <a:lstStyle/>
          <a:p>
            <a:r>
              <a:rPr lang="en-US" dirty="0"/>
              <a:t>Shoreline Assessment Management (SMA)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49972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DRAFT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152400"/>
            <a:ext cx="46960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3238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57400" cy="2087562"/>
          </a:xfrm>
        </p:spPr>
        <p:txBody>
          <a:bodyPr>
            <a:normAutofit fontScale="90000"/>
          </a:bodyPr>
          <a:lstStyle/>
          <a:p>
            <a:r>
              <a:rPr lang="en-US" dirty="0"/>
              <a:t>SMA Decision Tree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499727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DRAFT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228600"/>
            <a:ext cx="5029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45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86069" y="1752600"/>
            <a:ext cx="8782493" cy="2831068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Troy Barry, M.S. </a:t>
            </a:r>
            <a:r>
              <a:rPr lang="en-US" sz="3200" b="1" cap="none" spc="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P.Eng</a:t>
            </a: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District Engineer – Fluvial Geomorphologist</a:t>
            </a:r>
            <a: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 </a:t>
            </a:r>
            <a: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Ph: (207) 892-4700</a:t>
            </a:r>
            <a: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/>
            </a:r>
            <a:br>
              <a:rPr lang="en-US" sz="3200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en-US" sz="3200" b="1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E-Mail: </a:t>
            </a:r>
            <a:r>
              <a:rPr lang="en-US" sz="3200" b="1" u="heavy" cap="none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tbarry@cumberlandswcd.org</a:t>
            </a:r>
            <a:endParaRPr lang="en-US" sz="3200" cap="none" spc="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201" y="4812268"/>
            <a:ext cx="8892362" cy="67413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Developing a Decision Tree and Coastal Stabilization Alternatives</a:t>
            </a:r>
          </a:p>
          <a:p>
            <a:r>
              <a:rPr lang="en-US" dirty="0"/>
              <a:t>Along Maine’s Casco Bay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371600" y="5867400"/>
            <a:ext cx="7620000" cy="914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Introducing Green Infrastructure for Coastal Resilience May 17, 2017</a:t>
            </a:r>
          </a:p>
        </p:txBody>
      </p:sp>
    </p:spTree>
    <p:extLst>
      <p:ext uri="{BB962C8B-B14F-4D97-AF65-F5344CB8AC3E}">
        <p14:creationId xmlns:p14="http://schemas.microsoft.com/office/powerpoint/2010/main" xmlns="" val="348421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038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Case Studies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215152"/>
            <a:ext cx="4495800" cy="5957047"/>
          </a:xfrm>
        </p:spPr>
      </p:pic>
      <p:sp>
        <p:nvSpPr>
          <p:cNvPr id="6" name="TextBox 5"/>
          <p:cNvSpPr txBox="1"/>
          <p:nvPr/>
        </p:nvSpPr>
        <p:spPr>
          <a:xfrm>
            <a:off x="228600" y="21336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Bustins</a:t>
            </a:r>
            <a:r>
              <a:rPr lang="en-US" sz="2800" dirty="0">
                <a:solidFill>
                  <a:schemeClr val="bg1"/>
                </a:solidFill>
              </a:rPr>
              <a:t> Island, Freeport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Mitchell Field, </a:t>
            </a:r>
            <a:r>
              <a:rPr lang="en-US" sz="2800" dirty="0" err="1">
                <a:solidFill>
                  <a:schemeClr val="bg1"/>
                </a:solidFill>
              </a:rPr>
              <a:t>Harpswell</a:t>
            </a:r>
            <a:endParaRPr lang="en-US" sz="2800" dirty="0">
              <a:solidFill>
                <a:schemeClr val="bg1"/>
              </a:solidFill>
            </a:endParaRP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Mackworth</a:t>
            </a:r>
            <a:r>
              <a:rPr lang="en-US" sz="2800" dirty="0">
                <a:solidFill>
                  <a:schemeClr val="bg1"/>
                </a:solidFill>
              </a:rPr>
              <a:t> Island, Falmouth</a:t>
            </a:r>
          </a:p>
          <a:p>
            <a:pPr marL="290513" indent="-29051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17 Webb Field, Brunswick</a:t>
            </a:r>
          </a:p>
        </p:txBody>
      </p:sp>
    </p:spTree>
    <p:extLst>
      <p:ext uri="{BB962C8B-B14F-4D97-AF65-F5344CB8AC3E}">
        <p14:creationId xmlns:p14="http://schemas.microsoft.com/office/powerpoint/2010/main" xmlns="" val="196651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57200"/>
            <a:ext cx="3703932" cy="5215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448" y="228600"/>
            <a:ext cx="44958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Does this matter?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457352" y="646024"/>
            <a:ext cx="2303992" cy="483817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1448" y="4304735"/>
            <a:ext cx="4495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Massive Slope Failure: Brunswick, Maine</a:t>
            </a:r>
          </a:p>
        </p:txBody>
      </p:sp>
    </p:spTree>
    <p:extLst>
      <p:ext uri="{BB962C8B-B14F-4D97-AF65-F5344CB8AC3E}">
        <p14:creationId xmlns:p14="http://schemas.microsoft.com/office/powerpoint/2010/main" xmlns="" val="354512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parian Funtions -Brennan/Culverwell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1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133600"/>
            <a:ext cx="4876800" cy="3810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Shoreline Types: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Marsh</a:t>
            </a:r>
          </a:p>
          <a:p>
            <a:pPr lvl="1"/>
            <a:r>
              <a:rPr lang="en-US" dirty="0"/>
              <a:t>Balanced sediment input &amp; vegetation</a:t>
            </a:r>
          </a:p>
          <a:p>
            <a:r>
              <a:rPr lang="en-US" dirty="0"/>
              <a:t>Mudflat</a:t>
            </a:r>
          </a:p>
          <a:p>
            <a:pPr lvl="1"/>
            <a:r>
              <a:rPr lang="en-US" dirty="0"/>
              <a:t>Shallow nearshore</a:t>
            </a:r>
          </a:p>
          <a:p>
            <a:r>
              <a:rPr lang="en-US" dirty="0"/>
              <a:t>Rock Dominated</a:t>
            </a:r>
          </a:p>
          <a:p>
            <a:pPr lvl="1"/>
            <a:r>
              <a:rPr lang="en-US" dirty="0"/>
              <a:t>Intermittent</a:t>
            </a:r>
          </a:p>
          <a:p>
            <a:r>
              <a:rPr lang="en-US" dirty="0"/>
              <a:t>Sediment Bank </a:t>
            </a:r>
          </a:p>
          <a:p>
            <a:pPr lvl="1"/>
            <a:r>
              <a:rPr lang="en-US" dirty="0"/>
              <a:t>Riparian zone</a:t>
            </a:r>
          </a:p>
          <a:p>
            <a:r>
              <a:rPr lang="en-US" dirty="0"/>
              <a:t>Pocket Beach</a:t>
            </a:r>
          </a:p>
          <a:p>
            <a:pPr lvl="1"/>
            <a:r>
              <a:rPr lang="en-US" dirty="0"/>
              <a:t>Shallow intertidal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4334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Contributing to weathering and erosion of bluffs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1447800"/>
            <a:ext cx="3962401" cy="4729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447800"/>
            <a:ext cx="3810001" cy="47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1089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Rates and Risk</a:t>
            </a: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3886200" cy="29718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3996055" cy="30734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99"/>
          <p:cNvSpPr txBox="1">
            <a:spLocks noChangeArrowheads="1"/>
          </p:cNvSpPr>
          <p:nvPr/>
        </p:nvSpPr>
        <p:spPr bwMode="auto">
          <a:xfrm>
            <a:off x="228600" y="4876800"/>
            <a:ext cx="3733800" cy="476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1915" marR="0">
              <a:spcBef>
                <a:spcPts val="385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Slight</a:t>
            </a:r>
            <a:r>
              <a:rPr lang="en-US" sz="2400" spc="-3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Erosion:</a:t>
            </a:r>
            <a:r>
              <a:rPr lang="en-US" sz="2400" spc="-1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0-2</a:t>
            </a:r>
            <a:r>
              <a:rPr lang="en-US" sz="2400" spc="-2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5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</a:t>
            </a:r>
            <a:r>
              <a:rPr lang="en-US" sz="2400" spc="-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300"/>
          <p:cNvSpPr txBox="1">
            <a:spLocks noChangeArrowheads="1"/>
          </p:cNvSpPr>
          <p:nvPr/>
        </p:nvSpPr>
        <p:spPr bwMode="auto">
          <a:xfrm>
            <a:off x="4474527" y="2301281"/>
            <a:ext cx="3733800" cy="476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3185" marR="0">
              <a:spcBef>
                <a:spcPts val="380"/>
              </a:spcBef>
              <a:spcAft>
                <a:spcPts val="0"/>
              </a:spcAft>
            </a:pP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en-US" sz="2400" spc="-2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Erosion:</a:t>
            </a:r>
            <a:r>
              <a:rPr lang="en-US" sz="2400" spc="-1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2-4</a:t>
            </a:r>
            <a:r>
              <a:rPr lang="en-US" sz="2400" spc="-2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ft/y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58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Erosion Rates and Risk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581400" cy="292576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3124200" cy="25146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93"/>
          <p:cNvSpPr txBox="1">
            <a:spLocks noChangeArrowheads="1"/>
          </p:cNvSpPr>
          <p:nvPr/>
        </p:nvSpPr>
        <p:spPr bwMode="auto">
          <a:xfrm>
            <a:off x="358515" y="4572000"/>
            <a:ext cx="3733800" cy="476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1915" marR="0">
              <a:spcBef>
                <a:spcPts val="385"/>
              </a:spcBef>
              <a:spcAft>
                <a:spcPts val="0"/>
              </a:spcAft>
            </a:pP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Moderate</a:t>
            </a:r>
            <a:r>
              <a:rPr lang="en-US" sz="2400" spc="-2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Erosion:</a:t>
            </a:r>
            <a:r>
              <a:rPr lang="en-US" sz="2400" spc="-3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4-8</a:t>
            </a:r>
            <a:r>
              <a:rPr lang="en-US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5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ft/y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94"/>
          <p:cNvSpPr txBox="1">
            <a:spLocks noChangeArrowheads="1"/>
          </p:cNvSpPr>
          <p:nvPr/>
        </p:nvSpPr>
        <p:spPr bwMode="auto">
          <a:xfrm>
            <a:off x="4572000" y="1417638"/>
            <a:ext cx="3733800" cy="476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83185" marR="0">
              <a:spcBef>
                <a:spcPts val="380"/>
              </a:spcBef>
              <a:spcAft>
                <a:spcPts val="0"/>
              </a:spcAft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en-US" sz="2400" spc="-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Erosion:</a:t>
            </a:r>
            <a:r>
              <a:rPr lang="en-US" sz="2400" spc="-35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8+ </a:t>
            </a:r>
            <a:r>
              <a:rPr lang="en-US" sz="2400" spc="-1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</a:t>
            </a:r>
            <a:r>
              <a:rPr lang="en-US" sz="2400" spc="-1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9816" y="3657600"/>
            <a:ext cx="3312583" cy="248443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74874242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2993</TotalTime>
  <Words>664</Words>
  <Application>Microsoft Office PowerPoint</Application>
  <PresentationFormat>On-screen Show (4:3)</PresentationFormat>
  <Paragraphs>139</Paragraphs>
  <Slides>32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Custom Design</vt:lpstr>
      <vt:lpstr>Acrobat Document</vt:lpstr>
      <vt:lpstr>Building Resiliency Along Maine’s Bluff Coastline: Bustins Island Case Study</vt:lpstr>
      <vt:lpstr>Slide 2</vt:lpstr>
      <vt:lpstr>Building Resiliency Along Maine’s Coastline </vt:lpstr>
      <vt:lpstr>Project Case Studies</vt:lpstr>
      <vt:lpstr>Why Does this matter? </vt:lpstr>
      <vt:lpstr>Shoreline Types:</vt:lpstr>
      <vt:lpstr>Factors Contributing to weathering and erosion of bluffs</vt:lpstr>
      <vt:lpstr>Erosion Rates and Risk</vt:lpstr>
      <vt:lpstr>Erosion Rates and Risk</vt:lpstr>
      <vt:lpstr>Intent to provide guidance:</vt:lpstr>
      <vt:lpstr>Traditional Stabilization Practices</vt:lpstr>
      <vt:lpstr>Traditional Stabilization Drawbacks</vt:lpstr>
      <vt:lpstr>Ecological Advantages of  Living Shorelines</vt:lpstr>
      <vt:lpstr>Physical Advantages of  Living Shorelines</vt:lpstr>
      <vt:lpstr>Conceptual Biomimicry</vt:lpstr>
      <vt:lpstr>Living Stabilization</vt:lpstr>
      <vt:lpstr>Application to Bustins Island</vt:lpstr>
      <vt:lpstr>LiDAR Drainage Analysis</vt:lpstr>
      <vt:lpstr>Site Overview</vt:lpstr>
      <vt:lpstr>Prioritization </vt:lpstr>
      <vt:lpstr>Slide 21</vt:lpstr>
      <vt:lpstr>Vegetation vs Riprap</vt:lpstr>
      <vt:lpstr>Bustins Island Site Assessment Instability RLA (DRAFT 1 of 2)</vt:lpstr>
      <vt:lpstr>Bustins Island Site Assessment Instability RLA (DRAFT 2 of 2)</vt:lpstr>
      <vt:lpstr>Next Steps</vt:lpstr>
      <vt:lpstr>Discussion</vt:lpstr>
      <vt:lpstr>Extended Theoretical Discussion</vt:lpstr>
      <vt:lpstr>Fluvial Geomorphic Principles</vt:lpstr>
      <vt:lpstr>Instability Assessment Rating (PLA) </vt:lpstr>
      <vt:lpstr>Shoreline Assessment Management (SMA)</vt:lpstr>
      <vt:lpstr>SMA Decision Tree</vt:lpstr>
      <vt:lpstr>Troy Barry, M.S. P.Eng District Engineer – Fluvial Geomorphologist   Ph: (207) 892-4700 E-Mail: tbarry@cumberlandswcd.org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 Fitch</dc:creator>
  <cp:lastModifiedBy>bestbuy</cp:lastModifiedBy>
  <cp:revision>190</cp:revision>
  <dcterms:created xsi:type="dcterms:W3CDTF">2011-02-23T19:57:16Z</dcterms:created>
  <dcterms:modified xsi:type="dcterms:W3CDTF">2017-07-18T16:15:02Z</dcterms:modified>
</cp:coreProperties>
</file>